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6"/>
  </p:notesMasterIdLst>
  <p:sldIdLst>
    <p:sldId id="256" r:id="rId2"/>
    <p:sldId id="303" r:id="rId3"/>
    <p:sldId id="304" r:id="rId4"/>
    <p:sldId id="305" r:id="rId5"/>
    <p:sldId id="306" r:id="rId6"/>
    <p:sldId id="307" r:id="rId7"/>
    <p:sldId id="308" r:id="rId8"/>
    <p:sldId id="309" r:id="rId9"/>
    <p:sldId id="312" r:id="rId10"/>
    <p:sldId id="326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0" r:id="rId19"/>
    <p:sldId id="321" r:id="rId20"/>
    <p:sldId id="322" r:id="rId21"/>
    <p:sldId id="323" r:id="rId22"/>
    <p:sldId id="324" r:id="rId23"/>
    <p:sldId id="325" r:id="rId24"/>
    <p:sldId id="302" r:id="rId2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3" autoAdjust="0"/>
    <p:restoredTop sz="94660"/>
  </p:normalViewPr>
  <p:slideViewPr>
    <p:cSldViewPr>
      <p:cViewPr varScale="1">
        <p:scale>
          <a:sx n="112" d="100"/>
          <a:sy n="112" d="100"/>
        </p:scale>
        <p:origin x="-1488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92" d="100"/>
          <a:sy n="92" d="100"/>
        </p:scale>
        <p:origin x="-376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4A6F3147-B3C0-4B2A-B964-AB106F786BE1}" type="datetimeFigureOut">
              <a:rPr lang="en-US"/>
              <a:pPr>
                <a:defRPr/>
              </a:pPr>
              <a:t>2/9/2018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CA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1BF7B1FF-DFE5-4B27-8E0E-F1DDF2FB76BC}" type="slidenum">
              <a:rPr lang="en-CA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56109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CA" smtClean="0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E6226FB-55D5-4CAA-90EF-D8DC53E1A20F}" type="slidenum">
              <a:rPr lang="en-CA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CA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DEA44E1-7C23-4D69-988C-295C0304AA89}" type="slidenum">
              <a:rPr lang="en-CA" smtClean="0"/>
              <a:pPr>
                <a:defRPr/>
              </a:pPr>
              <a:t>12</a:t>
            </a:fld>
            <a:endParaRPr lang="en-CA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76DDBB6-8137-4C05-BDD3-7BF68ECE57A2}" type="slidenum">
              <a:rPr lang="en-CA" smtClean="0"/>
              <a:pPr>
                <a:defRPr/>
              </a:pPr>
              <a:t>13</a:t>
            </a:fld>
            <a:endParaRPr lang="en-CA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CB7BD84-B41B-4BC5-A052-E352DDFACE5A}" type="slidenum">
              <a:rPr lang="en-CA" smtClean="0"/>
              <a:pPr>
                <a:defRPr/>
              </a:pPr>
              <a:t>14</a:t>
            </a:fld>
            <a:endParaRPr lang="en-CA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4FE354D-6278-474D-9A53-93840031B03C}" type="slidenum">
              <a:rPr lang="en-CA" smtClean="0"/>
              <a:pPr>
                <a:defRPr/>
              </a:pPr>
              <a:t>15</a:t>
            </a:fld>
            <a:endParaRPr lang="en-CA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81F25A7-129E-47C8-A828-EED6EEC31F82}" type="slidenum">
              <a:rPr lang="en-CA" smtClean="0"/>
              <a:pPr>
                <a:defRPr/>
              </a:pPr>
              <a:t>16</a:t>
            </a:fld>
            <a:endParaRPr lang="en-CA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A94C988-6D10-4194-B02A-E3D194A1A7F7}" type="slidenum">
              <a:rPr lang="en-CA" smtClean="0"/>
              <a:pPr>
                <a:defRPr/>
              </a:pPr>
              <a:t>17</a:t>
            </a:fld>
            <a:endParaRPr lang="en-CA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6DEACAC-203E-421A-B05C-66C611204603}" type="slidenum">
              <a:rPr lang="en-CA" smtClean="0"/>
              <a:pPr>
                <a:defRPr/>
              </a:pPr>
              <a:t>18</a:t>
            </a:fld>
            <a:endParaRPr lang="en-CA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FC7DA84-D571-497F-A39B-D23F9799375F}" type="slidenum">
              <a:rPr lang="en-CA" smtClean="0"/>
              <a:pPr>
                <a:defRPr/>
              </a:pPr>
              <a:t>19</a:t>
            </a:fld>
            <a:endParaRPr lang="en-CA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60C2269-A56C-4457-816B-E8697EEE42A8}" type="slidenum">
              <a:rPr lang="en-CA" smtClean="0"/>
              <a:pPr>
                <a:defRPr/>
              </a:pPr>
              <a:t>20</a:t>
            </a:fld>
            <a:endParaRPr lang="en-CA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C5AF292-D4B3-4A01-9262-AC83E4370F20}" type="slidenum">
              <a:rPr lang="en-CA" smtClean="0"/>
              <a:pPr>
                <a:defRPr/>
              </a:pPr>
              <a:t>21</a:t>
            </a:fld>
            <a:endParaRPr lang="en-CA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B509167-6950-4FC3-9EBC-84256AC2C3A0}" type="slidenum">
              <a:rPr lang="en-CA" smtClean="0"/>
              <a:pPr>
                <a:defRPr/>
              </a:pPr>
              <a:t>2</a:t>
            </a:fld>
            <a:endParaRPr lang="en-CA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DCF8B93-D85C-4039-A323-194B52B63D13}" type="slidenum">
              <a:rPr lang="en-CA" smtClean="0"/>
              <a:pPr>
                <a:defRPr/>
              </a:pPr>
              <a:t>22</a:t>
            </a:fld>
            <a:endParaRPr lang="en-CA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F89FAF3-8A4C-43FD-9CF4-4B1C47436A31}" type="slidenum">
              <a:rPr lang="en-CA" smtClean="0"/>
              <a:pPr>
                <a:defRPr/>
              </a:pPr>
              <a:t>23</a:t>
            </a:fld>
            <a:endParaRPr lang="en-CA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70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8AB88D8-AB5F-48DB-98E9-EEBC0B734597}" type="slidenum">
              <a:rPr lang="en-CA" smtClean="0"/>
              <a:pPr>
                <a:defRPr/>
              </a:pPr>
              <a:t>24</a:t>
            </a:fld>
            <a:endParaRPr lang="en-CA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678FB6C8-1045-49AA-9DC3-18FB05926E82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3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1ECEB0C-9FE1-4A6A-8ABF-305C80420742}" type="slidenum">
              <a:rPr lang="en-CA" smtClean="0"/>
              <a:pPr>
                <a:defRPr/>
              </a:pPr>
              <a:t>5</a:t>
            </a:fld>
            <a:endParaRPr lang="en-CA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AAE59F4-5482-441E-BF85-8750CE31FAA4}" type="slidenum">
              <a:rPr lang="en-CA" smtClean="0"/>
              <a:pPr>
                <a:defRPr/>
              </a:pPr>
              <a:t>6</a:t>
            </a:fld>
            <a:endParaRPr lang="en-CA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F9B4D82-B8AC-46EC-A3D1-E4FA5D4A29A2}" type="slidenum">
              <a:rPr lang="en-CA" smtClean="0"/>
              <a:pPr>
                <a:defRPr/>
              </a:pPr>
              <a:t>7</a:t>
            </a:fld>
            <a:endParaRPr lang="en-CA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7E46763-8D22-4E52-96C9-0EEB6CB11726}" type="slidenum">
              <a:rPr lang="en-CA" smtClean="0"/>
              <a:pPr>
                <a:defRPr/>
              </a:pPr>
              <a:t>8</a:t>
            </a:fld>
            <a:endParaRPr lang="en-CA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3471DB4-0F23-42DC-BAE7-AA800A481B15}" type="slidenum">
              <a:rPr lang="en-CA" smtClean="0"/>
              <a:pPr>
                <a:defRPr/>
              </a:pPr>
              <a:t>9</a:t>
            </a:fld>
            <a:endParaRPr lang="en-CA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 smtClean="0"/>
          </a:p>
        </p:txBody>
      </p:sp>
      <p:sp>
        <p:nvSpPr>
          <p:cNvPr id="4" name="Slide Number Placeholder 3"/>
          <p:cNvSpPr txBox="1">
            <a:spLocks noGrp="1"/>
          </p:cNvSpPr>
          <p:nvPr/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</p:spPr>
        <p:txBody>
          <a:bodyPr anchor="b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fld id="{006664EF-FA5E-4E0E-82DD-5203A7337EFE}" type="slidenum">
              <a:rPr lang="en-CA" sz="1200">
                <a:latin typeface="+mn-lt"/>
                <a:cs typeface="+mn-cs"/>
              </a:rPr>
              <a:pPr algn="r" fontAlgn="auto">
                <a:spcBef>
                  <a:spcPts val="0"/>
                </a:spcBef>
                <a:spcAft>
                  <a:spcPts val="0"/>
                </a:spcAft>
                <a:defRPr/>
              </a:pPr>
              <a:t>11</a:t>
            </a:fld>
            <a:endParaRPr lang="en-CA" sz="1200">
              <a:latin typeface="+mn-lt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6" name="Text Box 14"/>
          <p:cNvSpPr txBox="1">
            <a:spLocks noChangeArrowheads="1"/>
          </p:cNvSpPr>
          <p:nvPr userDrawn="1"/>
        </p:nvSpPr>
        <p:spPr bwMode="auto">
          <a:xfrm>
            <a:off x="3779838" y="260350"/>
            <a:ext cx="5040312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ECE 250 </a:t>
            </a:r>
            <a:r>
              <a:rPr lang="en-US" sz="2000" i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Algorithms and Data Structures</a:t>
            </a:r>
          </a:p>
        </p:txBody>
      </p:sp>
      <p:sp>
        <p:nvSpPr>
          <p:cNvPr id="7" name="Text Box 14"/>
          <p:cNvSpPr txBox="1">
            <a:spLocks noChangeArrowheads="1"/>
          </p:cNvSpPr>
          <p:nvPr userDrawn="1"/>
        </p:nvSpPr>
        <p:spPr bwMode="auto">
          <a:xfrm>
            <a:off x="5472113" y="4365625"/>
            <a:ext cx="3671887" cy="227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>
            <a:spAutoFit/>
          </a:bodyPr>
          <a:lstStyle/>
          <a:p>
            <a:pPr defTabSz="457200">
              <a:spcBef>
                <a:spcPct val="20000"/>
              </a:spcBef>
              <a:defRPr/>
            </a:pP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Douglas Wilhelm Harder, </a:t>
            </a:r>
            <a:r>
              <a:rPr lang="en-US" sz="1200" b="1" kern="0" dirty="0" err="1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M.Math</a:t>
            </a:r>
            <a:r>
              <a:rPr lang="en-US" sz="1200" b="1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. LEL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Department of Electrical and Computer Engineering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University of Waterloo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Waterloo, Ontario, Canada</a:t>
            </a:r>
          </a:p>
          <a:p>
            <a:pPr defTabSz="457200">
              <a:spcBef>
                <a:spcPct val="20000"/>
              </a:spcBef>
              <a:defRPr/>
            </a:pPr>
            <a:endParaRPr lang="en-US" sz="11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ece.uwaterloo.ca</a:t>
            </a:r>
          </a:p>
          <a:p>
            <a:pPr defTabSz="457200">
              <a:spcBef>
                <a:spcPct val="20000"/>
              </a:spcBef>
              <a:defRPr/>
            </a:pPr>
            <a:r>
              <a:rPr lang="en-US" sz="1100" kern="0" dirty="0">
                <a:solidFill>
                  <a:srgbClr val="FFFFFF"/>
                </a:solidFill>
                <a:latin typeface="Arial" pitchFamily="34" charset="0"/>
                <a:ea typeface="ＭＳ Ｐゴシック" charset="-128"/>
                <a:cs typeface="Arial" pitchFamily="34" charset="0"/>
              </a:rPr>
              <a:t>dwharder@alumni.uwaterloo.ca</a:t>
            </a:r>
          </a:p>
          <a:p>
            <a:pPr defTabSz="457200">
              <a:spcBef>
                <a:spcPct val="20000"/>
              </a:spcBef>
              <a:defRPr/>
            </a:pPr>
            <a:endParaRPr lang="en-CA" sz="9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  <a:p>
            <a:pPr defTabSz="457200">
              <a:spcBef>
                <a:spcPct val="20000"/>
              </a:spcBef>
              <a:defRPr/>
            </a:pPr>
            <a:r>
              <a:rPr lang="en-CA" sz="900" dirty="0">
                <a:solidFill>
                  <a:srgbClr val="FFFFFF"/>
                </a:solidFill>
                <a:latin typeface="Arial"/>
                <a:ea typeface="ＭＳ Ｐゴシック" charset="-128"/>
              </a:rPr>
              <a:t>© 2006-2013 by Douglas Wilhelm Harder.  Some rights reserved.</a:t>
            </a:r>
            <a:endParaRPr lang="en-US" sz="900" kern="0" dirty="0">
              <a:solidFill>
                <a:srgbClr val="FFFFFF"/>
              </a:solidFill>
              <a:latin typeface="Arial" pitchFamily="34" charset="0"/>
              <a:ea typeface="ＭＳ Ｐゴシック" charset="-128"/>
              <a:cs typeface="Arial" pitchFamily="34" charset="0"/>
            </a:endParaRPr>
          </a:p>
          <a:p>
            <a:pPr defTabSz="457200">
              <a:spcBef>
                <a:spcPct val="20000"/>
              </a:spcBef>
              <a:defRPr/>
            </a:pPr>
            <a:endParaRPr lang="en-CA" sz="2400" dirty="0">
              <a:solidFill>
                <a:srgbClr val="FFFFFF"/>
              </a:solidFill>
              <a:latin typeface="Arial"/>
              <a:ea typeface="ＭＳ Ｐゴシック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8493125" y="387350"/>
            <a:ext cx="400050" cy="304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r">
              <a:defRPr/>
            </a:pPr>
            <a:fld id="{CB04C21C-B0BC-4588-B282-CC300FAFEEC9}" type="slidenum">
              <a:rPr lang="en-CA" sz="1400">
                <a:solidFill>
                  <a:schemeClr val="tx1">
                    <a:lumMod val="50000"/>
                    <a:lumOff val="50000"/>
                  </a:schemeClr>
                </a:solidFill>
              </a:rPr>
              <a:pPr algn="r">
                <a:defRPr/>
              </a:pPr>
              <a:t>‹#›</a:t>
            </a:fld>
            <a:endParaRPr lang="en-CA" sz="14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6238" y="111125"/>
            <a:ext cx="5832475" cy="365125"/>
          </a:xfrm>
          <a:prstGeom prst="rect">
            <a:avLst/>
          </a:prstGeom>
        </p:spPr>
        <p:txBody>
          <a:bodyPr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6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Tree traversals</a:t>
            </a:r>
            <a:endParaRPr kumimoji="0" lang="en-CA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CA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CA" smtClean="0"/>
          </a:p>
        </p:txBody>
      </p:sp>
      <p:sp>
        <p:nvSpPr>
          <p:cNvPr id="3174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14"/>
          <p:cNvSpPr txBox="1">
            <a:spLocks noChangeArrowheads="1"/>
          </p:cNvSpPr>
          <p:nvPr/>
        </p:nvSpPr>
        <p:spPr bwMode="auto">
          <a:xfrm>
            <a:off x="539552" y="2558504"/>
            <a:ext cx="8280920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blurRad="50800" dist="25400" dir="2700000" algn="tl" rotWithShape="0">
              <a:prstClr val="black"/>
            </a:outerShdw>
          </a:effectLst>
        </p:spPr>
        <p:txBody>
          <a:bodyPr wrap="square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CA" altLang="en-US" sz="44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Tree traversals</a:t>
            </a:r>
            <a:endParaRPr lang="en-US" sz="4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Implementing depth-first traversals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Performed on this tree, the </a:t>
            </a:r>
            <a:r>
              <a:rPr lang="en-US" dirty="0" err="1" smtClean="0"/>
              <a:t>ouput</a:t>
            </a:r>
            <a:r>
              <a:rPr lang="en-US" dirty="0" smtClean="0"/>
              <a:t> would be</a:t>
            </a:r>
            <a:br>
              <a:rPr lang="en-US" dirty="0" smtClean="0"/>
            </a:br>
            <a:endParaRPr lang="en-US" dirty="0" smtClean="0"/>
          </a:p>
        </p:txBody>
      </p:sp>
      <p:pic>
        <p:nvPicPr>
          <p:cNvPr id="4" name="Picture 4" descr="tre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038" y="3573463"/>
            <a:ext cx="3657600" cy="263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0" y="2132856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&lt;A&gt;&lt;B&gt;&lt;C&gt;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&lt;D&gt;&lt;/D</a:t>
            </a:r>
            <a:r>
              <a:rPr lang="en-US" sz="1400" dirty="0" smtClean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&lt;/C&gt;&lt;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E&gt;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&lt;F&gt;&lt;/F&gt;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&lt;G&gt;&lt;/G&gt;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&lt;/E</a:t>
            </a:r>
            <a:r>
              <a:rPr lang="en-US" sz="1400" dirty="0" smtClean="0">
                <a:latin typeface="Consolas" panose="020B0609020204030204" pitchFamily="49" charset="0"/>
                <a:cs typeface="Consolas" panose="020B0609020204030204" pitchFamily="49" charset="0"/>
              </a:rPr>
              <a:t>&gt;&lt;/B&gt;&lt;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H&gt;&lt;I&gt;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&lt;J&gt;&lt;/J&gt;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&lt;K&gt;&lt;/K&gt;</a:t>
            </a:r>
            <a:r>
              <a:rPr lang="en-US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&lt;L&gt;&lt;/L&gt;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&lt;/I&gt;</a:t>
            </a:r>
            <a:r>
              <a:rPr lang="en-US" sz="14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&lt;M&gt;&lt;/M&gt;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&lt;/H&gt;&lt;/A&gt;</a:t>
            </a:r>
            <a:endParaRPr lang="en-CA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8522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latin typeface="Arial" charset="0"/>
                <a:cs typeface="Arial" charset="0"/>
              </a:rPr>
              <a:t>Implementing depth-first traversals</a:t>
            </a:r>
            <a:endParaRPr lang="en-US" altLang="en-US" dirty="0" smtClean="0">
              <a:latin typeface="Arial" charset="0"/>
              <a:cs typeface="Arial" charset="0"/>
            </a:endParaRP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z="2400" smtClean="0">
                <a:latin typeface="Arial" charset="0"/>
                <a:cs typeface="Arial" charset="0"/>
              </a:rPr>
              <a:t>	Alternatively, we can use a stack: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Create a stack and push the root node onto the stack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While the stack is not empty: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Pop the top node 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Push all of the children of that node to the top of the stack in reverse order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Run time is </a:t>
            </a:r>
            <a:r>
              <a:rPr lang="en-US" altLang="en-US" smtClean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The objects on the stack are all unvisited siblings from the root to the current node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If each node has a maximum of two children, the memory required is </a:t>
            </a:r>
            <a:r>
              <a:rPr lang="en-US" altLang="en-US" smtClean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smtClean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mtClean="0">
                <a:latin typeface="Arial" charset="0"/>
                <a:cs typeface="Arial" charset="0"/>
              </a:rPr>
              <a:t>:  the height of the tree</a:t>
            </a:r>
          </a:p>
          <a:p>
            <a:pPr lvl="1"/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With the recursive implementation, the memory is </a:t>
            </a:r>
            <a:r>
              <a:rPr lang="en-US" altLang="en-US" smtClean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smtClean="0">
                <a:latin typeface="Times New Roman" pitchFamily="18" charset="0"/>
                <a:cs typeface="Times New Roman" pitchFamily="18" charset="0"/>
              </a:rPr>
              <a:t>h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en-US" altLang="en-US" smtClean="0">
                <a:latin typeface="Arial" charset="0"/>
                <a:cs typeface="Arial" charset="0"/>
              </a:rPr>
              <a:t>:  recursion just hides the memory</a:t>
            </a:r>
          </a:p>
          <a:p>
            <a:pPr lvl="2"/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z="2400" smtClean="0">
              <a:latin typeface="Arial" charset="0"/>
              <a:cs typeface="Arial" charset="0"/>
            </a:endParaRPr>
          </a:p>
        </p:txBody>
      </p:sp>
      <p:sp>
        <p:nvSpPr>
          <p:cNvPr id="15364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4.3.3</a:t>
            </a:r>
          </a:p>
        </p:txBody>
      </p:sp>
    </p:spTree>
    <p:extLst>
      <p:ext uri="{BB962C8B-B14F-4D97-AF65-F5344CB8AC3E}">
        <p14:creationId xmlns:p14="http://schemas.microsoft.com/office/powerpoint/2010/main" val="2168867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Guidelines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Depth-first traversals are used whenever: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cs typeface="Arial" charset="0"/>
              </a:rPr>
              <a:t>The </a:t>
            </a:r>
            <a:r>
              <a:rPr lang="en-US" b="1" dirty="0" smtClean="0">
                <a:latin typeface="Arial" charset="0"/>
                <a:cs typeface="Arial" charset="0"/>
              </a:rPr>
              <a:t>parent</a:t>
            </a:r>
            <a:r>
              <a:rPr lang="en-US" dirty="0" smtClean="0">
                <a:latin typeface="Arial" charset="0"/>
                <a:cs typeface="Arial" charset="0"/>
              </a:rPr>
              <a:t> needs information about all its children or </a:t>
            </a:r>
            <a:r>
              <a:rPr lang="en-US" b="1" dirty="0" smtClean="0">
                <a:latin typeface="Arial" charset="0"/>
                <a:cs typeface="Arial" charset="0"/>
              </a:rPr>
              <a:t>descendants</a:t>
            </a:r>
            <a:r>
              <a:rPr lang="en-US" dirty="0" smtClean="0">
                <a:latin typeface="Arial" charset="0"/>
                <a:cs typeface="Arial" charset="0"/>
              </a:rPr>
              <a:t>, or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cs typeface="Arial" charset="0"/>
              </a:rPr>
              <a:t>The </a:t>
            </a:r>
            <a:r>
              <a:rPr lang="en-US" b="1" dirty="0" smtClean="0">
                <a:latin typeface="Arial" charset="0"/>
                <a:cs typeface="Arial" charset="0"/>
              </a:rPr>
              <a:t>children</a:t>
            </a:r>
            <a:r>
              <a:rPr lang="en-US" dirty="0" smtClean="0">
                <a:latin typeface="Arial" charset="0"/>
                <a:cs typeface="Arial" charset="0"/>
              </a:rPr>
              <a:t> require information about all its parent or </a:t>
            </a:r>
            <a:r>
              <a:rPr lang="en-US" b="1" dirty="0" smtClean="0">
                <a:latin typeface="Arial" charset="0"/>
                <a:cs typeface="Arial" charset="0"/>
              </a:rPr>
              <a:t>ancestors</a:t>
            </a:r>
          </a:p>
          <a:p>
            <a:pPr lvl="1">
              <a:buFont typeface="Arial" charset="0"/>
              <a:buNone/>
              <a:defRPr/>
            </a:pPr>
            <a:endParaRPr lang="en-US" dirty="0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  <a:defRPr/>
            </a:pPr>
            <a:r>
              <a:rPr lang="en-US" dirty="0" smtClean="0">
                <a:latin typeface="Arial" charset="0"/>
                <a:cs typeface="Arial" charset="0"/>
              </a:rPr>
              <a:t>	In designing a depth-first traversal, it is necessary to consider: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cs typeface="Arial" charset="0"/>
              </a:rPr>
              <a:t>Before the children are traversed, what initializations, operations and calculations must be performed?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cs typeface="Arial" charset="0"/>
              </a:rPr>
              <a:t>In recursively traversing the children:</a:t>
            </a:r>
          </a:p>
          <a:p>
            <a:pPr marL="1200150" lvl="2" indent="-342900">
              <a:buFont typeface="+mj-lt"/>
              <a:buAutoNum type="alphaLcParenR"/>
              <a:defRPr/>
            </a:pPr>
            <a:r>
              <a:rPr lang="en-US" dirty="0" smtClean="0">
                <a:latin typeface="Arial" charset="0"/>
                <a:cs typeface="Arial" charset="0"/>
              </a:rPr>
              <a:t>What information must be passed to the children during the recursive call?</a:t>
            </a:r>
          </a:p>
          <a:p>
            <a:pPr marL="1200150" lvl="2" indent="-342900">
              <a:buFont typeface="+mj-lt"/>
              <a:buAutoNum type="alphaLcParenR"/>
              <a:defRPr/>
            </a:pPr>
            <a:r>
              <a:rPr lang="en-US" dirty="0" smtClean="0">
                <a:latin typeface="Arial" charset="0"/>
                <a:cs typeface="Arial" charset="0"/>
              </a:rPr>
              <a:t>What information must the children pass back, and how must this information be collated?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CA" dirty="0" smtClean="0">
                <a:latin typeface="Arial" charset="0"/>
                <a:cs typeface="Arial" charset="0"/>
              </a:rPr>
              <a:t>Once all children have been traversed, what operations and calculations depend on information collated during the recursive traversals?</a:t>
            </a:r>
          </a:p>
          <a:p>
            <a:pPr marL="800100" lvl="1" indent="-342900">
              <a:buFont typeface="+mj-lt"/>
              <a:buAutoNum type="arabicPeriod"/>
              <a:defRPr/>
            </a:pPr>
            <a:r>
              <a:rPr lang="en-US" dirty="0" smtClean="0"/>
              <a:t>What information must be passed back to the parent?</a:t>
            </a:r>
            <a:endParaRPr lang="en-CA" dirty="0" smtClean="0"/>
          </a:p>
          <a:p>
            <a:pPr marL="800100" lvl="1" indent="-342900">
              <a:buFont typeface="Arial" charset="0"/>
              <a:buNone/>
              <a:defRPr/>
            </a:pPr>
            <a:endParaRPr lang="en-CA" dirty="0" smtClean="0">
              <a:latin typeface="Arial" charset="0"/>
              <a:cs typeface="Arial" charset="0"/>
            </a:endParaRPr>
          </a:p>
          <a:p>
            <a:pPr marL="800100" lvl="1" indent="-342900">
              <a:buFont typeface="+mj-lt"/>
              <a:buAutoNum type="arabicPeriod"/>
              <a:defRPr/>
            </a:pPr>
            <a:endParaRPr lang="en-CA" dirty="0" smtClean="0">
              <a:latin typeface="Arial" charset="0"/>
              <a:cs typeface="Arial" charset="0"/>
            </a:endParaRPr>
          </a:p>
        </p:txBody>
      </p:sp>
      <p:sp>
        <p:nvSpPr>
          <p:cNvPr id="16388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</a:t>
            </a:r>
          </a:p>
        </p:txBody>
      </p:sp>
    </p:spTree>
    <p:extLst>
      <p:ext uri="{BB962C8B-B14F-4D97-AF65-F5344CB8AC3E}">
        <p14:creationId xmlns:p14="http://schemas.microsoft.com/office/powerpoint/2010/main" val="1285579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Applications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Tree application:  displaying information about directory structures and the files contained within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Finding the height of a tree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Printing a hierarchical structure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17412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</a:t>
            </a:r>
          </a:p>
        </p:txBody>
      </p:sp>
    </p:spTree>
    <p:extLst>
      <p:ext uri="{BB962C8B-B14F-4D97-AF65-F5344CB8AC3E}">
        <p14:creationId xmlns:p14="http://schemas.microsoft.com/office/powerpoint/2010/main" val="42041792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Height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The </a:t>
            </a:r>
            <a:r>
              <a:rPr lang="en-US" altLang="en-US" smtClean="0">
                <a:latin typeface="Consolas" pitchFamily="49" charset="0"/>
                <a:cs typeface="Consolas" pitchFamily="49" charset="0"/>
              </a:rPr>
              <a:t>int height() const</a:t>
            </a:r>
            <a:r>
              <a:rPr lang="en-US" altLang="en-US" smtClean="0">
                <a:latin typeface="Arial" charset="0"/>
                <a:cs typeface="Arial" charset="0"/>
              </a:rPr>
              <a:t> function is recursive in nature: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Before the children are traversed, we assume that the node has no children and we set the height to zero: 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</a:t>
            </a:r>
            <a:r>
              <a:rPr lang="en-US" altLang="en-US" baseline="-25000" smtClean="0">
                <a:latin typeface="Times" pitchFamily="18" charset="0"/>
                <a:cs typeface="Arial" charset="0"/>
              </a:rPr>
              <a:t>current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 </a:t>
            </a:r>
            <a:r>
              <a:rPr lang="en-US" altLang="en-US" smtClean="0">
                <a:latin typeface="Times" pitchFamily="18" charset="0"/>
                <a:cs typeface="Arial" charset="0"/>
              </a:rPr>
              <a:t>= 0</a:t>
            </a:r>
            <a:endParaRPr lang="en-US" altLang="en-US" smtClean="0">
              <a:latin typeface="Arial" charset="0"/>
              <a:cs typeface="Arial" charset="0"/>
            </a:endParaRP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In recursively traversing the children, each child returns its height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 </a:t>
            </a:r>
            <a:r>
              <a:rPr lang="en-US" altLang="en-US" smtClean="0">
                <a:latin typeface="Arial" charset="0"/>
                <a:cs typeface="Arial" charset="0"/>
              </a:rPr>
              <a:t>and we update the height if </a:t>
            </a:r>
            <a:r>
              <a:rPr lang="en-US" altLang="en-US" smtClean="0">
                <a:latin typeface="Times" pitchFamily="18" charset="0"/>
                <a:cs typeface="Arial" charset="0"/>
              </a:rPr>
              <a:t>1 +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</a:t>
            </a:r>
            <a:r>
              <a:rPr lang="en-US" altLang="en-US" smtClean="0">
                <a:latin typeface="Times" pitchFamily="18" charset="0"/>
                <a:cs typeface="Arial" charset="0"/>
              </a:rPr>
              <a:t> &gt;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</a:t>
            </a:r>
            <a:r>
              <a:rPr lang="en-US" altLang="en-US" baseline="-25000" smtClean="0">
                <a:latin typeface="Times" pitchFamily="18" charset="0"/>
                <a:cs typeface="Arial" charset="0"/>
              </a:rPr>
              <a:t>current</a:t>
            </a:r>
            <a:endParaRPr lang="en-US" altLang="en-US" smtClean="0">
              <a:latin typeface="Times" pitchFamily="18" charset="0"/>
              <a:cs typeface="Arial" charset="0"/>
            </a:endParaRP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Once all children have been traversed, we return 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h</a:t>
            </a:r>
            <a:r>
              <a:rPr lang="en-US" altLang="en-US" baseline="-25000" smtClean="0">
                <a:latin typeface="Times" pitchFamily="18" charset="0"/>
                <a:cs typeface="Arial" charset="0"/>
              </a:rPr>
              <a:t>current</a:t>
            </a: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When the root returns a value, that is the height of the tree</a:t>
            </a:r>
          </a:p>
        </p:txBody>
      </p:sp>
      <p:sp>
        <p:nvSpPr>
          <p:cNvPr id="18436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4.3.4.1</a:t>
            </a:r>
          </a:p>
        </p:txBody>
      </p:sp>
      <p:pic>
        <p:nvPicPr>
          <p:cNvPr id="18437" name="Picture 5" descr="C:\Users\dwharder\Desktop\asldj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75" y="4365625"/>
            <a:ext cx="4176713" cy="1871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55911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Consider the directory structure presented on the left—how do we display this in the format on the right?</a:t>
            </a:r>
          </a:p>
          <a:p>
            <a:pPr>
              <a:buFontTx/>
              <a:buNone/>
            </a:pPr>
            <a:endParaRPr lang="en-US" altLang="en-US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usr/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bin/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local/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var/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adm/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cron/</a:t>
            </a:r>
          </a:p>
          <a:p>
            <a:pPr>
              <a:buFontTx/>
              <a:buNone/>
            </a:pPr>
            <a:r>
              <a:rPr lang="en-US" altLang="en-US" sz="1800" smtClean="0">
                <a:latin typeface="Courier New" pitchFamily="49" charset="0"/>
                <a:cs typeface="Arial" charset="0"/>
              </a:rPr>
              <a:t>							      log/</a:t>
            </a:r>
          </a:p>
          <a:p>
            <a:pPr>
              <a:buFont typeface="Arial" charset="0"/>
              <a:buNone/>
            </a:pPr>
            <a:endParaRPr lang="en-US" altLang="en-US" smtClean="0">
              <a:solidFill>
                <a:srgbClr val="000000"/>
              </a:solidFill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solidFill>
                  <a:srgbClr val="000000"/>
                </a:solidFill>
                <a:latin typeface="Arial" charset="0"/>
                <a:cs typeface="Arial" charset="0"/>
              </a:rPr>
              <a:t>	What do we do at each step?</a:t>
            </a:r>
          </a:p>
          <a:p>
            <a:pPr>
              <a:buFontTx/>
              <a:buNone/>
            </a:pPr>
            <a:endParaRPr lang="en-US" altLang="en-US" sz="1800" smtClean="0">
              <a:latin typeface="Courier New" pitchFamily="49" charset="0"/>
              <a:cs typeface="Arial" charset="0"/>
            </a:endParaRPr>
          </a:p>
        </p:txBody>
      </p:sp>
      <p:pic>
        <p:nvPicPr>
          <p:cNvPr id="19460" name="Picture 6" descr="C:\Users\dwharder\Desktop\bb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2708275"/>
            <a:ext cx="5030787" cy="158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61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4.3.4.2</a:t>
            </a:r>
          </a:p>
        </p:txBody>
      </p:sp>
    </p:spTree>
    <p:extLst>
      <p:ext uri="{BB962C8B-B14F-4D97-AF65-F5344CB8AC3E}">
        <p14:creationId xmlns:p14="http://schemas.microsoft.com/office/powerpoint/2010/main" val="255271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For a directory, we initialize a tab level at the root to 0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then do: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Before the children are traversed, we must: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Indent an appropriate number of tabs,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Print the name of the directory followed by a </a:t>
            </a:r>
            <a:r>
              <a:rPr lang="en-US" altLang="en-US" smtClean="0">
                <a:latin typeface="Consolas" pitchFamily="49" charset="0"/>
                <a:cs typeface="Consolas" pitchFamily="49" charset="0"/>
              </a:rPr>
              <a:t>'/'</a:t>
            </a:r>
            <a:endParaRPr lang="en-US" altLang="en-US" smtClean="0">
              <a:latin typeface="Arial" charset="0"/>
              <a:cs typeface="Arial" charset="0"/>
            </a:endParaRP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In recursively traversing the children: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A value of one plus the current tab level must be passed to the children,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No information must be passed back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Once all children have been traversed, we are finished</a:t>
            </a:r>
          </a:p>
        </p:txBody>
      </p:sp>
      <p:sp>
        <p:nvSpPr>
          <p:cNvPr id="20484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4.3.4.2</a:t>
            </a:r>
          </a:p>
        </p:txBody>
      </p:sp>
    </p:spTree>
    <p:extLst>
      <p:ext uri="{BB962C8B-B14F-4D97-AF65-F5344CB8AC3E}">
        <p14:creationId xmlns:p14="http://schemas.microsoft.com/office/powerpoint/2010/main" val="4541351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362950" cy="4525963"/>
          </a:xfrm>
        </p:spPr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	Assume the function </a:t>
            </a:r>
            <a:r>
              <a:rPr lang="en-US" altLang="en-US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dirty="0" err="1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print_tabs</a:t>
            </a:r>
            <a:r>
              <a:rPr lang="en-US" altLang="en-US" dirty="0" smtClean="0">
                <a:solidFill>
                  <a:srgbClr val="000000"/>
                </a:solidFill>
                <a:latin typeface="Consolas" pitchFamily="49" charset="0"/>
                <a:cs typeface="Consolas" pitchFamily="49" charset="0"/>
              </a:rPr>
              <a:t>( int n )</a:t>
            </a:r>
            <a:r>
              <a:rPr lang="en-US" altLang="en-US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 prints </a:t>
            </a:r>
            <a:r>
              <a:rPr lang="en-US" altLang="en-US" i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 tabs</a:t>
            </a:r>
          </a:p>
          <a:p>
            <a:pPr lvl="1">
              <a:buFontTx/>
              <a:buNone/>
            </a:pPr>
            <a:endParaRPr lang="en-US" altLang="en-US" sz="1500" dirty="0" smtClean="0">
              <a:latin typeface="Consolas" pitchFamily="49" charset="0"/>
              <a:cs typeface="Consolas" pitchFamily="49" charset="0"/>
            </a:endParaRP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void </a:t>
            </a:r>
            <a:r>
              <a:rPr lang="en-US" altLang="en-US" sz="15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500" b="1" dirty="0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print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( int</a:t>
            </a:r>
            <a:r>
              <a:rPr lang="en-US" altLang="en-US" sz="15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dirty="0" smtClean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) const {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en-US" sz="1500" dirty="0" err="1" smtClean="0">
                <a:latin typeface="Consolas" pitchFamily="49" charset="0"/>
                <a:cs typeface="Consolas" pitchFamily="49" charset="0"/>
              </a:rPr>
              <a:t>print_tabs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( depth );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	std::cout &lt;&lt; value()-&gt;</a:t>
            </a:r>
            <a:r>
              <a:rPr lang="en-US" altLang="en-US" sz="1500" dirty="0" err="1" smtClean="0">
                <a:latin typeface="Consolas" pitchFamily="49" charset="0"/>
                <a:cs typeface="Consolas" pitchFamily="49" charset="0"/>
              </a:rPr>
              <a:t>directory_name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() &lt;&lt; '/' &lt;&lt; std::endl;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altLang="en-US" sz="15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for ( auto *child = </a:t>
            </a:r>
            <a:r>
              <a:rPr lang="en-US" altLang="en-US" sz="1500" dirty="0" err="1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children.head</a:t>
            </a:r>
            <a:r>
              <a:rPr lang="en-US" altLang="en-US" sz="15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(); child != </a:t>
            </a:r>
            <a:r>
              <a:rPr lang="en-US" altLang="en-US" sz="1500" dirty="0" err="1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children.end</a:t>
            </a:r>
            <a:r>
              <a:rPr lang="en-US" altLang="en-US" sz="15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1">
              <a:buFontTx/>
              <a:buNone/>
            </a:pPr>
            <a:r>
              <a:rPr lang="en-US" altLang="en-US" sz="15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  </a:t>
            </a:r>
            <a:r>
              <a:rPr lang="en-US" altLang="en-US" sz="15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child = </a:t>
            </a:r>
            <a:r>
              <a:rPr lang="en-US" altLang="en-US" sz="15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ptr-&gt;next() )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altLang="en-US" sz="15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child-&gt;value()-&gt;</a:t>
            </a:r>
            <a:r>
              <a:rPr lang="en-US" altLang="en-US" sz="1500" b="1" dirty="0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print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US" altLang="en-US" sz="15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dirty="0" smtClean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+ 1 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1508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4.3.4.2</a:t>
            </a:r>
          </a:p>
        </p:txBody>
      </p:sp>
    </p:spTree>
    <p:extLst>
      <p:ext uri="{BB962C8B-B14F-4D97-AF65-F5344CB8AC3E}">
        <p14:creationId xmlns:p14="http://schemas.microsoft.com/office/powerpoint/2010/main" val="19265980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Suppose we need to determine the memory usage of a directory and all its subdirectories: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We must determine and print the memory usage of all subdirectories before we can determine the memory usage of the current directory</a:t>
            </a:r>
          </a:p>
        </p:txBody>
      </p:sp>
      <p:sp>
        <p:nvSpPr>
          <p:cNvPr id="22532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4.3.4.3</a:t>
            </a:r>
          </a:p>
        </p:txBody>
      </p:sp>
    </p:spTree>
    <p:extLst>
      <p:ext uri="{BB962C8B-B14F-4D97-AF65-F5344CB8AC3E}">
        <p14:creationId xmlns:p14="http://schemas.microsoft.com/office/powerpoint/2010/main" val="11423402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solidFill>
                  <a:srgbClr val="000000"/>
                </a:solidFill>
                <a:latin typeface="Arial" charset="0"/>
                <a:cs typeface="Arial" charset="0"/>
              </a:rPr>
              <a:t>	Suppose we are printing the directory usage of this tree:</a:t>
            </a: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endParaRPr lang="en-US" altLang="en-US" sz="1800" b="1" dirty="0" smtClean="0">
              <a:latin typeface="Courier New" pitchFamily="49" charset="0"/>
              <a:cs typeface="Arial" charset="0"/>
            </a:endParaRPr>
          </a:p>
          <a:p>
            <a:pPr>
              <a:buFontTx/>
              <a:buNone/>
            </a:pPr>
            <a:r>
              <a:rPr lang="en-US" altLang="en-US" sz="1800" dirty="0" smtClean="0">
                <a:latin typeface="Courier New" pitchFamily="49" charset="0"/>
                <a:cs typeface="Arial" charset="0"/>
              </a:rPr>
              <a:t>				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      bin/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12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   local/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15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</a:t>
            </a:r>
            <a:r>
              <a:rPr lang="en-US" altLang="en-US" sz="1800" b="1" dirty="0" err="1" smtClean="0">
                <a:latin typeface="Courier New" pitchFamily="49" charset="0"/>
                <a:cs typeface="Arial" charset="0"/>
              </a:rPr>
              <a:t>usr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31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   </a:t>
            </a:r>
            <a:r>
              <a:rPr lang="en-US" altLang="en-US" sz="1800" b="1" dirty="0" err="1" smtClean="0">
                <a:latin typeface="Courier New" pitchFamily="49" charset="0"/>
                <a:cs typeface="Arial" charset="0"/>
              </a:rPr>
              <a:t>adm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6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   </a:t>
            </a:r>
            <a:r>
              <a:rPr lang="en-US" altLang="en-US" sz="1800" b="1" dirty="0" err="1" smtClean="0">
                <a:latin typeface="Courier New" pitchFamily="49" charset="0"/>
                <a:cs typeface="Arial" charset="0"/>
              </a:rPr>
              <a:t>cron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5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   log/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9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   </a:t>
            </a:r>
            <a:r>
              <a:rPr lang="en-US" altLang="en-US" sz="1800" b="1" dirty="0" err="1" smtClean="0">
                <a:latin typeface="Courier New" pitchFamily="49" charset="0"/>
                <a:cs typeface="Arial" charset="0"/>
              </a:rPr>
              <a:t>var</a:t>
            </a: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23</a:t>
            </a:r>
          </a:p>
          <a:p>
            <a:pPr>
              <a:buFontTx/>
              <a:buNone/>
            </a:pPr>
            <a:r>
              <a:rPr lang="en-US" altLang="en-US" sz="1800" b="1" dirty="0" smtClean="0">
                <a:latin typeface="Courier New" pitchFamily="49" charset="0"/>
                <a:cs typeface="Arial" charset="0"/>
              </a:rPr>
              <a:t>				/ </a:t>
            </a:r>
            <a:r>
              <a:rPr lang="en-US" altLang="en-US" sz="1800" b="1" dirty="0" smtClean="0">
                <a:solidFill>
                  <a:srgbClr val="FF0000"/>
                </a:solidFill>
                <a:latin typeface="Courier New" pitchFamily="49" charset="0"/>
                <a:cs typeface="Arial" charset="0"/>
              </a:rPr>
              <a:t>61</a:t>
            </a:r>
          </a:p>
        </p:txBody>
      </p:sp>
      <p:pic>
        <p:nvPicPr>
          <p:cNvPr id="23556" name="Picture 6" descr="C:\Users\dwharder\Desktop\bb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713" y="2060575"/>
            <a:ext cx="5976937" cy="122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7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4.3.4.3</a:t>
            </a:r>
          </a:p>
        </p:txBody>
      </p:sp>
    </p:spTree>
    <p:extLst>
      <p:ext uri="{BB962C8B-B14F-4D97-AF65-F5344CB8AC3E}">
        <p14:creationId xmlns:p14="http://schemas.microsoft.com/office/powerpoint/2010/main" val="2384638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Outline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This topic will cover tree traversals: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A means of visiting all the objects in a tree data structure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We will look at</a:t>
            </a:r>
          </a:p>
          <a:p>
            <a:pPr lvl="2"/>
            <a:r>
              <a:rPr lang="en-US" altLang="en-US" dirty="0" smtClean="0">
                <a:latin typeface="Arial" charset="0"/>
                <a:cs typeface="Arial" charset="0"/>
              </a:rPr>
              <a:t>Breadth-first traversals</a:t>
            </a:r>
          </a:p>
          <a:p>
            <a:pPr lvl="2"/>
            <a:r>
              <a:rPr lang="en-US" altLang="en-US" dirty="0" smtClean="0">
                <a:latin typeface="Arial" charset="0"/>
                <a:cs typeface="Arial" charset="0"/>
              </a:rPr>
              <a:t>Depth-first traversals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Applications</a:t>
            </a:r>
          </a:p>
          <a:p>
            <a:pPr lvl="1"/>
            <a:r>
              <a:rPr lang="en-US" altLang="en-US" dirty="0" smtClean="0">
                <a:latin typeface="Arial" charset="0"/>
                <a:cs typeface="Arial" charset="0"/>
              </a:rPr>
              <a:t>General guidelines</a:t>
            </a:r>
          </a:p>
        </p:txBody>
      </p:sp>
    </p:spTree>
    <p:extLst>
      <p:ext uri="{BB962C8B-B14F-4D97-AF65-F5344CB8AC3E}">
        <p14:creationId xmlns:p14="http://schemas.microsoft.com/office/powerpoint/2010/main" val="25020715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Determining Memory Usage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For a directory, we initialize a tab level at the root to 0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then do: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Before the children are traversed, we must: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Initialize the memory usage to that in the current directory.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In recursively traversing the children: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A value of one plus the current tab level must be passed to the children,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Each child will return the memory used within its directories and this must be added to the current memory usage.</a:t>
            </a:r>
          </a:p>
          <a:p>
            <a:pPr marL="800100" lvl="1" indent="-342900">
              <a:buFont typeface="Calibri" pitchFamily="34" charset="0"/>
              <a:buAutoNum type="arabicPeriod"/>
            </a:pPr>
            <a:r>
              <a:rPr lang="en-US" altLang="en-US" smtClean="0">
                <a:latin typeface="Arial" charset="0"/>
                <a:cs typeface="Arial" charset="0"/>
              </a:rPr>
              <a:t>Once all children have been traversed, we must: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Print the appropriate number of tabs,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Print the name of  the directory followed by a </a:t>
            </a:r>
            <a:r>
              <a:rPr lang="en-US" altLang="en-US" smtClean="0">
                <a:latin typeface="Consolas" pitchFamily="49" charset="0"/>
                <a:cs typeface="Consolas" pitchFamily="49" charset="0"/>
              </a:rPr>
              <a:t>"/ "</a:t>
            </a:r>
            <a:r>
              <a:rPr lang="en-US" altLang="en-US" smtClean="0">
                <a:latin typeface="Arial" charset="0"/>
                <a:cs typeface="Arial" charset="0"/>
              </a:rPr>
              <a:t>, and</a:t>
            </a:r>
          </a:p>
          <a:p>
            <a:pPr marL="1200150" lvl="2" indent="-342900">
              <a:buFont typeface="Calibri" pitchFamily="34" charset="0"/>
              <a:buAutoNum type="alphaLcParenR"/>
            </a:pPr>
            <a:r>
              <a:rPr lang="en-US" altLang="en-US" smtClean="0">
                <a:latin typeface="Arial" charset="0"/>
                <a:cs typeface="Arial" charset="0"/>
              </a:rPr>
              <a:t>Print the memory used by this directory and its descendants</a:t>
            </a:r>
          </a:p>
        </p:txBody>
      </p:sp>
      <p:sp>
        <p:nvSpPr>
          <p:cNvPr id="24580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4.3.4.2</a:t>
            </a:r>
          </a:p>
        </p:txBody>
      </p:sp>
    </p:spTree>
    <p:extLst>
      <p:ext uri="{BB962C8B-B14F-4D97-AF65-F5344CB8AC3E}">
        <p14:creationId xmlns:p14="http://schemas.microsoft.com/office/powerpoint/2010/main" val="25479564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Printing a Hierarchy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362950" cy="4525963"/>
          </a:xfrm>
        </p:spPr>
        <p:txBody>
          <a:bodyPr/>
          <a:lstStyle/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template &lt;typename Type&gt;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int </a:t>
            </a:r>
            <a:r>
              <a:rPr lang="en-US" altLang="en-US" sz="1500" dirty="0" err="1" smtClean="0">
                <a:latin typeface="Consolas" pitchFamily="49" charset="0"/>
                <a:cs typeface="Consolas" pitchFamily="49" charset="0"/>
              </a:rPr>
              <a:t>Simple_tree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&lt;Type&gt;::</a:t>
            </a:r>
            <a:r>
              <a:rPr lang="en-US" altLang="en-US" sz="1500" b="1" dirty="0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du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( int</a:t>
            </a:r>
            <a:r>
              <a:rPr lang="en-US" altLang="en-US" sz="15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dirty="0" smtClean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) const {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	int </a:t>
            </a:r>
            <a:r>
              <a:rPr lang="en-US" altLang="en-US" sz="15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usage 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= value()-&gt;</a:t>
            </a:r>
            <a:r>
              <a:rPr lang="en-US" altLang="en-US" sz="1500" dirty="0" err="1" smtClean="0">
                <a:latin typeface="Consolas" pitchFamily="49" charset="0"/>
                <a:cs typeface="Consolas" pitchFamily="49" charset="0"/>
              </a:rPr>
              <a:t>memory_usage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();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altLang="en-US" sz="15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for ( auto *child = </a:t>
            </a:r>
            <a:r>
              <a:rPr lang="en-US" altLang="en-US" sz="1500" dirty="0" err="1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children.head</a:t>
            </a:r>
            <a:r>
              <a:rPr lang="en-US" altLang="en-US" sz="15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(); ptr != </a:t>
            </a:r>
            <a:r>
              <a:rPr lang="en-US" altLang="en-US" sz="1500" dirty="0" err="1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children.end</a:t>
            </a:r>
            <a:r>
              <a:rPr lang="en-US" altLang="en-US" sz="15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();</a:t>
            </a:r>
          </a:p>
          <a:p>
            <a:pPr lvl="1">
              <a:buFontTx/>
              <a:buNone/>
            </a:pPr>
            <a:r>
              <a:rPr lang="en-US" altLang="en-US" sz="1500" dirty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dirty="0" smtClean="0">
                <a:solidFill>
                  <a:srgbClr val="00B0F0"/>
                </a:solidFill>
                <a:latin typeface="Consolas" pitchFamily="49" charset="0"/>
                <a:cs typeface="Consolas" pitchFamily="49" charset="0"/>
              </a:rPr>
              <a:t>        ptr = ptr-&gt;next() )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{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    </a:t>
            </a:r>
            <a:r>
              <a:rPr lang="en-US" altLang="en-US" sz="15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usage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+= ptr-&gt;value()-&gt;</a:t>
            </a:r>
            <a:r>
              <a:rPr lang="en-US" altLang="en-US" sz="1500" b="1" dirty="0" smtClean="0">
                <a:solidFill>
                  <a:srgbClr val="7030A0"/>
                </a:solidFill>
                <a:latin typeface="Consolas" pitchFamily="49" charset="0"/>
                <a:cs typeface="Consolas" pitchFamily="49" charset="0"/>
              </a:rPr>
              <a:t>du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(</a:t>
            </a:r>
            <a:r>
              <a:rPr lang="en-US" altLang="en-US" sz="15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</a:t>
            </a:r>
            <a:r>
              <a:rPr lang="en-US" altLang="en-US" sz="1500" dirty="0" smtClean="0">
                <a:solidFill>
                  <a:schemeClr val="hlink"/>
                </a:solidFill>
                <a:latin typeface="Consolas" pitchFamily="49" charset="0"/>
                <a:cs typeface="Consolas" pitchFamily="49" charset="0"/>
              </a:rPr>
              <a:t>depth + 1 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);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 lvl="1">
              <a:buFontTx/>
              <a:buNone/>
            </a:pPr>
            <a:endParaRPr lang="en-US" altLang="en-US" sz="1500" dirty="0" smtClean="0">
              <a:latin typeface="Consolas" pitchFamily="49" charset="0"/>
              <a:cs typeface="Consolas" pitchFamily="49" charset="0"/>
            </a:endParaRP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	</a:t>
            </a:r>
            <a:r>
              <a:rPr lang="en-US" altLang="en-US" sz="1500" dirty="0" err="1" smtClean="0">
                <a:latin typeface="Consolas" pitchFamily="49" charset="0"/>
                <a:cs typeface="Consolas" pitchFamily="49" charset="0"/>
              </a:rPr>
              <a:t>print_tabs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( depth );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	std::cout &lt;&lt; value()-&gt;</a:t>
            </a:r>
            <a:r>
              <a:rPr lang="en-US" altLang="en-US" sz="1500" dirty="0" err="1" smtClean="0">
                <a:latin typeface="Consolas" pitchFamily="49" charset="0"/>
                <a:cs typeface="Consolas" pitchFamily="49" charset="0"/>
              </a:rPr>
              <a:t>directory_name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() &lt;&lt; "/ " &lt;&lt; </a:t>
            </a:r>
            <a:r>
              <a:rPr lang="en-US" altLang="en-US" sz="15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usage 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&lt;&lt; std::endl;</a:t>
            </a:r>
          </a:p>
          <a:p>
            <a:pPr lvl="1">
              <a:buFontTx/>
              <a:buNone/>
            </a:pPr>
            <a:endParaRPr lang="en-US" altLang="en-US" sz="1500" dirty="0" smtClean="0">
              <a:latin typeface="Consolas" pitchFamily="49" charset="0"/>
              <a:cs typeface="Consolas" pitchFamily="49" charset="0"/>
            </a:endParaRP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	return </a:t>
            </a:r>
            <a:r>
              <a:rPr lang="en-US" altLang="en-US" sz="15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usage</a:t>
            </a: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;</a:t>
            </a:r>
          </a:p>
          <a:p>
            <a:pPr lvl="1">
              <a:buFontTx/>
              <a:buNone/>
            </a:pPr>
            <a:r>
              <a:rPr lang="en-US" altLang="en-US" sz="1500" dirty="0" smtClean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25604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89058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4.3.4.3</a:t>
            </a:r>
          </a:p>
        </p:txBody>
      </p:sp>
    </p:spTree>
    <p:extLst>
      <p:ext uri="{BB962C8B-B14F-4D97-AF65-F5344CB8AC3E}">
        <p14:creationId xmlns:p14="http://schemas.microsoft.com/office/powerpoint/2010/main" val="1514260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Summary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This topic covered two types of traversals: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Breadth-first traversals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Depth-first traversals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Applications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Determination of how to structure a depth-first traversal</a:t>
            </a:r>
          </a:p>
          <a:p>
            <a:pPr lvl="1"/>
            <a:endParaRPr lang="en-US" altLang="en-US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072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References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533400" indent="-533400">
              <a:buFontTx/>
              <a:buNone/>
            </a:pPr>
            <a:endParaRPr lang="en-US" altLang="en-US" smtClean="0"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49670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>
                <a:solidFill>
                  <a:srgbClr val="B2B2B2"/>
                </a:solidFill>
                <a:latin typeface="Arial" charset="0"/>
                <a:cs typeface="Arial" charset="0"/>
              </a:rPr>
              <a:t>Usage Notes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These slides are made publicly available on the web for anyone to use</a:t>
            </a:r>
          </a:p>
          <a:p>
            <a:pPr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If you choose to use them, or a part thereof, for a course at another institution, I ask only three things: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inform me that you are using the slides,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acknowledge my work, and</a:t>
            </a:r>
          </a:p>
          <a:p>
            <a:pPr lvl="1" eaLnBrk="1" hangingPunct="1">
              <a:defRPr/>
            </a:pPr>
            <a:r>
              <a:rPr lang="en-US" dirty="0">
                <a:solidFill>
                  <a:srgbClr val="B2B2B2"/>
                </a:solidFill>
              </a:rPr>
              <a:t>that you alert me of any mistakes which I made or changes which you make, and allow me the option of incorporating such changes (with an acknowledgment) in my set of slides</a:t>
            </a:r>
          </a:p>
          <a:p>
            <a:pPr lvl="1" eaLnBrk="1" hangingPunct="1">
              <a:buFontTx/>
              <a:buNone/>
              <a:defRPr/>
            </a:pPr>
            <a:endParaRPr lang="en-US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dirty="0">
                <a:solidFill>
                  <a:srgbClr val="B2B2B2"/>
                </a:solidFill>
              </a:rPr>
              <a:t>					</a:t>
            </a:r>
            <a:r>
              <a:rPr lang="en-US" sz="1600" dirty="0">
                <a:solidFill>
                  <a:srgbClr val="B2B2B2"/>
                </a:solidFill>
              </a:rPr>
              <a:t>	Sincerely,</a:t>
            </a: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Douglas Wilhelm Harder, </a:t>
            </a:r>
            <a:r>
              <a:rPr lang="en-US" sz="1600" dirty="0" err="1">
                <a:solidFill>
                  <a:srgbClr val="B2B2B2"/>
                </a:solidFill>
              </a:rPr>
              <a:t>MMath</a:t>
            </a:r>
            <a:endParaRPr lang="en-US" sz="1600" dirty="0">
              <a:solidFill>
                <a:srgbClr val="B2B2B2"/>
              </a:solidFill>
            </a:endParaRPr>
          </a:p>
          <a:p>
            <a:pPr lvl="1" eaLnBrk="1" hangingPunct="1">
              <a:buFontTx/>
              <a:buNone/>
              <a:defRPr/>
            </a:pPr>
            <a:r>
              <a:rPr lang="en-US" sz="1600" dirty="0">
                <a:solidFill>
                  <a:srgbClr val="B2B2B2"/>
                </a:solidFill>
              </a:rPr>
              <a:t>						</a:t>
            </a:r>
            <a:r>
              <a:rPr lang="en-US" sz="1600" b="1" dirty="0">
                <a:solidFill>
                  <a:srgbClr val="B2B2B2"/>
                </a:solidFill>
                <a:latin typeface="Courier New" pitchFamily="49" charset="0"/>
              </a:rPr>
              <a:t>dwharder@alumni.uwaterloo.ca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Background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All the objects stored in an array or linked list can be accessed sequentially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When discussing deques, we introduced iterators in C++: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These allow the user to step through all the objects in a container</a:t>
            </a: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Question:  how can we iterate through all the objects in a tree in a predictable and efficient manner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Requirements:  </a:t>
            </a:r>
            <a:r>
              <a:rPr lang="en-US" altLang="en-US" smtClean="0">
                <a:latin typeface="Symbol" pitchFamily="18" charset="2"/>
                <a:cs typeface="Arial" charset="0"/>
              </a:rPr>
              <a:t>Q</a:t>
            </a:r>
            <a:r>
              <a:rPr lang="en-US" altLang="en-US" smtClean="0">
                <a:latin typeface="Times" pitchFamily="18" charset="0"/>
                <a:cs typeface="Arial" charset="0"/>
              </a:rPr>
              <a:t>(</a:t>
            </a:r>
            <a:r>
              <a:rPr lang="en-US" altLang="en-US" i="1" smtClean="0">
                <a:latin typeface="Times" pitchFamily="18" charset="0"/>
                <a:cs typeface="Arial" charset="0"/>
              </a:rPr>
              <a:t>n</a:t>
            </a:r>
            <a:r>
              <a:rPr lang="en-US" altLang="en-US" smtClean="0">
                <a:latin typeface="Times" pitchFamily="18" charset="0"/>
                <a:cs typeface="Arial" charset="0"/>
              </a:rPr>
              <a:t>)</a:t>
            </a:r>
            <a:r>
              <a:rPr lang="en-US" altLang="en-US" smtClean="0">
                <a:latin typeface="Arial" charset="0"/>
                <a:cs typeface="Arial" charset="0"/>
              </a:rPr>
              <a:t> run time and </a:t>
            </a:r>
            <a:r>
              <a:rPr lang="en-US" altLang="en-US" smtClean="0">
                <a:latin typeface="Times New Roman" pitchFamily="18" charset="0"/>
                <a:cs typeface="Arial" charset="0"/>
              </a:rPr>
              <a:t>o(</a:t>
            </a:r>
            <a:r>
              <a:rPr lang="en-US" altLang="en-US" i="1" smtClean="0">
                <a:latin typeface="Times New Roman" pitchFamily="18" charset="0"/>
                <a:cs typeface="Arial" charset="0"/>
              </a:rPr>
              <a:t>n</a:t>
            </a:r>
            <a:r>
              <a:rPr lang="en-US" altLang="en-US" smtClean="0">
                <a:latin typeface="Times New Roman" pitchFamily="18" charset="0"/>
                <a:cs typeface="Arial" charset="0"/>
              </a:rPr>
              <a:t>)</a:t>
            </a:r>
            <a:r>
              <a:rPr lang="en-US" altLang="en-US" smtClean="0">
                <a:latin typeface="Arial" charset="0"/>
                <a:cs typeface="Arial" charset="0"/>
              </a:rPr>
              <a:t> memory </a:t>
            </a:r>
          </a:p>
        </p:txBody>
      </p:sp>
      <p:sp>
        <p:nvSpPr>
          <p:cNvPr id="6148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5048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</a:t>
            </a:r>
          </a:p>
        </p:txBody>
      </p:sp>
    </p:spTree>
    <p:extLst>
      <p:ext uri="{BB962C8B-B14F-4D97-AF65-F5344CB8AC3E}">
        <p14:creationId xmlns:p14="http://schemas.microsoft.com/office/powerpoint/2010/main" val="2142237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mtClean="0">
                <a:latin typeface="Arial" charset="0"/>
                <a:cs typeface="Arial" charset="0"/>
              </a:rPr>
              <a:t>Types of Traversals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have already seen one traversal:</a:t>
            </a:r>
          </a:p>
          <a:p>
            <a:pPr lvl="1"/>
            <a:r>
              <a:rPr lang="en-US" altLang="en-US" sz="2000" smtClean="0">
                <a:latin typeface="Arial" charset="0"/>
                <a:cs typeface="Arial" charset="0"/>
              </a:rPr>
              <a:t>The breadth-first traversal visits all nodes at depth </a:t>
            </a:r>
            <a:r>
              <a:rPr lang="en-US" altLang="en-US" sz="2000" i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sz="2000" smtClean="0">
                <a:latin typeface="Arial" charset="0"/>
                <a:cs typeface="Arial" charset="0"/>
              </a:rPr>
              <a:t> before proceeding onto depth </a:t>
            </a:r>
            <a:r>
              <a:rPr lang="en-US" altLang="en-US" sz="2000" i="1" smtClean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en-US" altLang="en-US" sz="2000" smtClean="0">
                <a:latin typeface="Times New Roman" pitchFamily="18" charset="0"/>
                <a:cs typeface="Times New Roman" pitchFamily="18" charset="0"/>
              </a:rPr>
              <a:t> + 1</a:t>
            </a:r>
            <a:endParaRPr lang="en-US" altLang="en-US" sz="2000" smtClean="0">
              <a:latin typeface="Arial" charset="0"/>
              <a:cs typeface="Arial" charset="0"/>
            </a:endParaRPr>
          </a:p>
          <a:p>
            <a:pPr lvl="1"/>
            <a:r>
              <a:rPr lang="en-US" altLang="en-US" sz="2000" smtClean="0">
                <a:latin typeface="Arial" charset="0"/>
                <a:cs typeface="Arial" charset="0"/>
              </a:rPr>
              <a:t>Easy to implement using a queue</a:t>
            </a:r>
            <a:endParaRPr lang="en-US" altLang="en-US" smtClean="0">
              <a:latin typeface="Arial" charset="0"/>
              <a:cs typeface="Arial" charset="0"/>
            </a:endParaRPr>
          </a:p>
          <a:p>
            <a:pPr lvl="1"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Another approach is to visit always go as deep as possible before visiting other siblings:  </a:t>
            </a:r>
            <a:r>
              <a:rPr lang="en-US" altLang="en-US" i="1" smtClean="0">
                <a:latin typeface="Arial" charset="0"/>
                <a:cs typeface="Arial" charset="0"/>
              </a:rPr>
              <a:t>depth-first traversals</a:t>
            </a:r>
            <a:endParaRPr lang="en-US" altLang="en-US" smtClean="0">
              <a:latin typeface="Arial" charset="0"/>
              <a:cs typeface="Arial" charset="0"/>
            </a:endParaRPr>
          </a:p>
          <a:p>
            <a:endParaRPr lang="en-CA" altLang="en-US" smtClean="0">
              <a:latin typeface="Arial" charset="0"/>
              <a:cs typeface="Arial" charset="0"/>
            </a:endParaRPr>
          </a:p>
        </p:txBody>
      </p:sp>
      <p:sp>
        <p:nvSpPr>
          <p:cNvPr id="7172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4.3.1</a:t>
            </a:r>
          </a:p>
        </p:txBody>
      </p:sp>
    </p:spTree>
    <p:extLst>
      <p:ext uri="{BB962C8B-B14F-4D97-AF65-F5344CB8AC3E}">
        <p14:creationId xmlns:p14="http://schemas.microsoft.com/office/powerpoint/2010/main" val="2872960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Breadth-First Traversal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Breadth-first traversals visit all nodes at a given depth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Can be implemented using a queue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Run time is </a:t>
            </a:r>
            <a:r>
              <a:rPr lang="en-US" altLang="en-US" smtClean="0">
                <a:latin typeface="Symbol" pitchFamily="18" charset="2"/>
                <a:cs typeface="Times New Roman" pitchFamily="18" charset="0"/>
              </a:rPr>
              <a:t>Q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altLang="en-US" i="1" smtClean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altLang="en-US" smtClean="0">
                <a:latin typeface="Times New Roman" pitchFamily="18" charset="0"/>
                <a:cs typeface="Times New Roman" pitchFamily="18" charset="0"/>
              </a:rPr>
              <a:t>)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Memory is potentially expensive:  maximum nodes at a given depth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Order:  A B H C D G I E F J K</a:t>
            </a:r>
          </a:p>
        </p:txBody>
      </p:sp>
      <p:pic>
        <p:nvPicPr>
          <p:cNvPr id="8196" name="Picture 4" descr="t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3286125"/>
            <a:ext cx="4932363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7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4.3.1</a:t>
            </a:r>
          </a:p>
        </p:txBody>
      </p:sp>
    </p:spTree>
    <p:extLst>
      <p:ext uri="{BB962C8B-B14F-4D97-AF65-F5344CB8AC3E}">
        <p14:creationId xmlns:p14="http://schemas.microsoft.com/office/powerpoint/2010/main" val="4143224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Breadth-First Traversal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The implementation was already discussed: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Create a queue and push the root node onto the queue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While the queue is not empty: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Push all of its children of the front node onto the queue</a:t>
            </a:r>
          </a:p>
          <a:p>
            <a:pPr lvl="2"/>
            <a:r>
              <a:rPr lang="en-US" altLang="en-US" smtClean="0">
                <a:latin typeface="Arial" charset="0"/>
                <a:cs typeface="Arial" charset="0"/>
              </a:rPr>
              <a:t>Pop the front node</a:t>
            </a:r>
          </a:p>
        </p:txBody>
      </p:sp>
      <p:pic>
        <p:nvPicPr>
          <p:cNvPr id="9220" name="Picture 4" descr="t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150" y="3286125"/>
            <a:ext cx="4932363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21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4.3.1</a:t>
            </a:r>
          </a:p>
        </p:txBody>
      </p:sp>
    </p:spTree>
    <p:extLst>
      <p:ext uri="{BB962C8B-B14F-4D97-AF65-F5344CB8AC3E}">
        <p14:creationId xmlns:p14="http://schemas.microsoft.com/office/powerpoint/2010/main" val="1141815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4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038" y="3568700"/>
            <a:ext cx="3657600" cy="2633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Backtracking</a:t>
            </a:r>
          </a:p>
        </p:txBody>
      </p:sp>
      <p:sp>
        <p:nvSpPr>
          <p:cNvPr id="10244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To discuss depth-first traversals, we will define a backtracking algorithm for stepping through a tree: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At any node, we proceed to the first child that has not yet been visited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Or, if we have visited all the children (of which a leaf node is a special case), we backtrack to the parent and repeat this decision making process</a:t>
            </a: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end once all the children</a:t>
            </a:r>
            <a:br>
              <a:rPr lang="en-US" altLang="en-US" smtClean="0">
                <a:latin typeface="Arial" charset="0"/>
                <a:cs typeface="Arial" charset="0"/>
              </a:rPr>
            </a:br>
            <a:r>
              <a:rPr lang="en-US" altLang="en-US" smtClean="0">
                <a:latin typeface="Arial" charset="0"/>
                <a:cs typeface="Arial" charset="0"/>
              </a:rPr>
              <a:t>of the root are visited</a:t>
            </a:r>
          </a:p>
        </p:txBody>
      </p:sp>
      <p:sp>
        <p:nvSpPr>
          <p:cNvPr id="10245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4.3.2</a:t>
            </a:r>
          </a:p>
        </p:txBody>
      </p:sp>
    </p:spTree>
    <p:extLst>
      <p:ext uri="{BB962C8B-B14F-4D97-AF65-F5344CB8AC3E}">
        <p14:creationId xmlns:p14="http://schemas.microsoft.com/office/powerpoint/2010/main" val="648289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>
                <a:latin typeface="Arial" charset="0"/>
                <a:cs typeface="Arial" charset="0"/>
              </a:rPr>
              <a:t>Depth-first Traversal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define such a path as a </a:t>
            </a:r>
            <a:r>
              <a:rPr lang="en-US" altLang="en-US" i="1" smtClean="0">
                <a:latin typeface="Arial" charset="0"/>
                <a:cs typeface="Arial" charset="0"/>
              </a:rPr>
              <a:t>depth-first traversal</a:t>
            </a: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endParaRPr lang="en-US" altLang="en-US" smtClean="0">
              <a:latin typeface="Arial" charset="0"/>
              <a:cs typeface="Arial" charset="0"/>
            </a:endParaRPr>
          </a:p>
          <a:p>
            <a:pPr>
              <a:buFont typeface="Arial" charset="0"/>
              <a:buNone/>
            </a:pPr>
            <a:r>
              <a:rPr lang="en-US" altLang="en-US" smtClean="0">
                <a:latin typeface="Arial" charset="0"/>
                <a:cs typeface="Arial" charset="0"/>
              </a:rPr>
              <a:t>	We note that each node could be visited twice in such a scheme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The first time the node is approached (before any children)</a:t>
            </a:r>
          </a:p>
          <a:p>
            <a:pPr lvl="1"/>
            <a:r>
              <a:rPr lang="en-US" altLang="en-US" smtClean="0">
                <a:latin typeface="Arial" charset="0"/>
                <a:cs typeface="Arial" charset="0"/>
              </a:rPr>
              <a:t>The last time it is approached (after all children)</a:t>
            </a:r>
          </a:p>
        </p:txBody>
      </p:sp>
      <p:pic>
        <p:nvPicPr>
          <p:cNvPr id="11268" name="Picture 4" descr="tre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038" y="3573463"/>
            <a:ext cx="3657600" cy="263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69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4.3.2</a:t>
            </a:r>
          </a:p>
        </p:txBody>
      </p:sp>
    </p:spTree>
    <p:extLst>
      <p:ext uri="{BB962C8B-B14F-4D97-AF65-F5344CB8AC3E}">
        <p14:creationId xmlns:p14="http://schemas.microsoft.com/office/powerpoint/2010/main" val="2903367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>
                <a:latin typeface="Arial" charset="0"/>
                <a:cs typeface="Arial" charset="0"/>
              </a:rPr>
              <a:t>Implementing depth-first traversals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None/>
            </a:pPr>
            <a:r>
              <a:rPr lang="en-US" altLang="en-US" dirty="0" smtClean="0">
                <a:latin typeface="Arial" charset="0"/>
                <a:cs typeface="Arial" charset="0"/>
              </a:rPr>
              <a:t>	Depth-first traversals can be implemented with recursion:</a:t>
            </a:r>
            <a:endParaRPr lang="en-US" altLang="en-US" sz="16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template &lt;typename Type&gt;</a:t>
            </a:r>
            <a:br>
              <a:rPr lang="en-US" altLang="en-US" sz="1600" dirty="0" smtClean="0">
                <a:latin typeface="Consolas" pitchFamily="49" charset="0"/>
                <a:cs typeface="Arial" charset="0"/>
              </a:rPr>
            </a:br>
            <a:r>
              <a:rPr lang="en-US" altLang="en-US" sz="1600" dirty="0" smtClean="0">
                <a:latin typeface="Consolas" pitchFamily="49" charset="0"/>
                <a:cs typeface="Arial" charset="0"/>
              </a:rPr>
              <a:t>void </a:t>
            </a:r>
            <a:r>
              <a:rPr lang="en-US" altLang="en-US" sz="1600" dirty="0" err="1" smtClean="0">
                <a:latin typeface="Consolas" pitchFamily="49" charset="0"/>
                <a:cs typeface="Arial" charset="0"/>
              </a:rPr>
              <a:t>Simple_tree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&lt;Type&gt;::</a:t>
            </a:r>
            <a:r>
              <a:rPr lang="en-US" altLang="en-US" sz="1600" b="1" dirty="0" err="1" smtClean="0">
                <a:latin typeface="Consolas" pitchFamily="49" charset="0"/>
                <a:cs typeface="Arial" charset="0"/>
              </a:rPr>
              <a:t>depth_first_traversal</a:t>
            </a:r>
            <a:r>
              <a:rPr lang="en-US" altLang="en-US" sz="1600" b="1" dirty="0" smtClean="0">
                <a:latin typeface="Consolas" pitchFamily="49" charset="0"/>
                <a:cs typeface="Arial" charset="0"/>
              </a:rPr>
              <a:t>() </a:t>
            </a:r>
            <a:r>
              <a:rPr lang="en-US" altLang="en-US" sz="1600" dirty="0" err="1" smtClean="0">
                <a:latin typeface="Consolas" pitchFamily="49" charset="0"/>
                <a:cs typeface="Arial" charset="0"/>
              </a:rPr>
              <a:t>const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 {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</a:t>
            </a:r>
            <a:r>
              <a:rPr lang="en-US" altLang="en-US" sz="1600" dirty="0" smtClean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   // Perform pre-visit operations on the value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solidFill>
                  <a:srgbClr val="00B050"/>
                </a:solidFill>
                <a:latin typeface="Consolas" pitchFamily="49" charset="0"/>
                <a:cs typeface="Arial" charset="0"/>
              </a:rPr>
              <a:t>	   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std::cout 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&lt;&lt; "&lt;" 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&lt;&lt; </a:t>
            </a:r>
            <a:r>
              <a:rPr lang="en-US" altLang="en-US" sz="1600" dirty="0" err="1" smtClean="0">
                <a:latin typeface="Consolas" pitchFamily="49" charset="0"/>
                <a:cs typeface="Arial" charset="0"/>
              </a:rPr>
              <a:t>node_value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 &lt;&lt; "&gt;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"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</a:pPr>
            <a:endParaRPr lang="en-US" altLang="en-US" sz="16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// Perform a depth-first traversal on each of the children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for ( auto *child = </a:t>
            </a:r>
            <a:r>
              <a:rPr lang="en-US" altLang="en-US" sz="1600" dirty="0" err="1" smtClean="0">
                <a:latin typeface="Consolas" pitchFamily="49" charset="0"/>
                <a:cs typeface="Arial" charset="0"/>
              </a:rPr>
              <a:t>children.head</a:t>
            </a:r>
            <a:r>
              <a:rPr lang="en-US" altLang="en-US" sz="1600" dirty="0">
                <a:latin typeface="Consolas" pitchFamily="49" charset="0"/>
                <a:cs typeface="Arial" charset="0"/>
              </a:rPr>
              <a:t>(); 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child != </a:t>
            </a:r>
            <a:r>
              <a:rPr lang="en-US" altLang="en-US" sz="1600" dirty="0" err="1" smtClean="0">
                <a:latin typeface="Consolas" pitchFamily="49" charset="0"/>
                <a:cs typeface="Arial" charset="0"/>
              </a:rPr>
              <a:t>children.end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();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      child = ptr-&gt;next() ) {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    child-&gt;value()-&gt;</a:t>
            </a:r>
            <a:r>
              <a:rPr lang="en-US" altLang="en-US" sz="1600" b="1" dirty="0" err="1" smtClean="0">
                <a:latin typeface="Consolas" pitchFamily="49" charset="0"/>
                <a:cs typeface="Arial" charset="0"/>
              </a:rPr>
              <a:t>depth_first_traversal</a:t>
            </a:r>
            <a:r>
              <a:rPr lang="en-US" altLang="en-US" sz="1600" b="1" dirty="0" smtClean="0">
                <a:latin typeface="Consolas" pitchFamily="49" charset="0"/>
                <a:cs typeface="Arial" charset="0"/>
              </a:rPr>
              <a:t>()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;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}</a:t>
            </a:r>
          </a:p>
          <a:p>
            <a:pPr lvl="1">
              <a:buFontTx/>
              <a:buNone/>
            </a:pPr>
            <a:endParaRPr lang="en-US" altLang="en-US" sz="1600" dirty="0" smtClean="0">
              <a:latin typeface="Consolas" pitchFamily="49" charset="0"/>
              <a:cs typeface="Arial" charset="0"/>
            </a:endParaRP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   </a:t>
            </a:r>
            <a:r>
              <a:rPr lang="en-US" altLang="en-US" sz="1600" dirty="0" smtClean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// Perform post-visit operations on the value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solidFill>
                  <a:srgbClr val="7030A0"/>
                </a:solidFill>
                <a:latin typeface="Consolas" pitchFamily="49" charset="0"/>
                <a:cs typeface="Arial" charset="0"/>
              </a:rPr>
              <a:t>	   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std::cout &lt;&lt; "&lt;/" &lt;&lt; </a:t>
            </a:r>
            <a:r>
              <a:rPr lang="en-US" altLang="en-US" sz="1600" dirty="0" err="1" smtClean="0">
                <a:latin typeface="Consolas" pitchFamily="49" charset="0"/>
                <a:cs typeface="Arial" charset="0"/>
              </a:rPr>
              <a:t>node_value</a:t>
            </a:r>
            <a:r>
              <a:rPr lang="en-US" altLang="en-US" sz="1600" dirty="0" smtClean="0">
                <a:latin typeface="Consolas" pitchFamily="49" charset="0"/>
                <a:cs typeface="Arial" charset="0"/>
              </a:rPr>
              <a:t> &lt;&lt; "&gt;";</a:t>
            </a:r>
          </a:p>
          <a:p>
            <a:pPr lvl="1">
              <a:buFontTx/>
              <a:buNone/>
            </a:pPr>
            <a:r>
              <a:rPr lang="en-US" altLang="en-US" sz="1600" dirty="0" smtClean="0">
                <a:latin typeface="Consolas" pitchFamily="49" charset="0"/>
                <a:cs typeface="Arial" charset="0"/>
              </a:rPr>
              <a:t>	}</a:t>
            </a:r>
          </a:p>
        </p:txBody>
      </p:sp>
      <p:sp>
        <p:nvSpPr>
          <p:cNvPr id="14340" name="TextBox 5"/>
          <p:cNvSpPr txBox="1">
            <a:spLocks noChangeArrowheads="1"/>
          </p:cNvSpPr>
          <p:nvPr/>
        </p:nvSpPr>
        <p:spPr bwMode="auto">
          <a:xfrm>
            <a:off x="179388" y="682849"/>
            <a:ext cx="6969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r>
              <a:rPr lang="en-CA" altLang="en-US"/>
              <a:t>4.3.3</a:t>
            </a:r>
          </a:p>
        </p:txBody>
      </p:sp>
    </p:spTree>
    <p:extLst>
      <p:ext uri="{BB962C8B-B14F-4D97-AF65-F5344CB8AC3E}">
        <p14:creationId xmlns:p14="http://schemas.microsoft.com/office/powerpoint/2010/main" val="2807974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9532</TotalTime>
  <Words>259</Words>
  <Application>Microsoft Office PowerPoint</Application>
  <PresentationFormat>On-screen Show (4:3)</PresentationFormat>
  <Paragraphs>239</Paragraphs>
  <Slides>24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Custom Design</vt:lpstr>
      <vt:lpstr>PowerPoint Presentation</vt:lpstr>
      <vt:lpstr>Outline</vt:lpstr>
      <vt:lpstr>Background</vt:lpstr>
      <vt:lpstr>Types of Traversals</vt:lpstr>
      <vt:lpstr>Breadth-First Traversal</vt:lpstr>
      <vt:lpstr>Breadth-First Traversal</vt:lpstr>
      <vt:lpstr>Backtracking</vt:lpstr>
      <vt:lpstr>Depth-first Traversal</vt:lpstr>
      <vt:lpstr>Implementing depth-first traversals</vt:lpstr>
      <vt:lpstr>Implementing depth-first traversals</vt:lpstr>
      <vt:lpstr>Implementing depth-first traversals</vt:lpstr>
      <vt:lpstr>Guidelines</vt:lpstr>
      <vt:lpstr>Applications</vt:lpstr>
      <vt:lpstr>Height</vt:lpstr>
      <vt:lpstr>Printing a Hierarchy</vt:lpstr>
      <vt:lpstr>Printing a Hierarchy</vt:lpstr>
      <vt:lpstr>Printing a Hierarchy</vt:lpstr>
      <vt:lpstr>Determining Memory Usage</vt:lpstr>
      <vt:lpstr>Determining Memory Usage</vt:lpstr>
      <vt:lpstr>Determining Memory Usage</vt:lpstr>
      <vt:lpstr>Printing a Hierarchy</vt:lpstr>
      <vt:lpstr>Summary</vt:lpstr>
      <vt:lpstr>References</vt:lpstr>
      <vt:lpstr>Usage Notes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ECE 250 Algorithms and Data Structures</dc:title>
  <dc:creator>dwharder</dc:creator>
  <cp:lastModifiedBy>Douglas Wilhelm Harder</cp:lastModifiedBy>
  <cp:revision>457</cp:revision>
  <dcterms:created xsi:type="dcterms:W3CDTF">2009-09-11T23:00:44Z</dcterms:created>
  <dcterms:modified xsi:type="dcterms:W3CDTF">2018-02-09T19:56:57Z</dcterms:modified>
</cp:coreProperties>
</file>

<file path=docProps/thumbnail.jpeg>
</file>